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9"/>
  </p:notesMasterIdLst>
  <p:sldIdLst>
    <p:sldId id="298" r:id="rId5"/>
    <p:sldId id="301" r:id="rId6"/>
    <p:sldId id="302" r:id="rId7"/>
    <p:sldId id="304" r:id="rId8"/>
    <p:sldId id="303" r:id="rId9"/>
    <p:sldId id="307" r:id="rId10"/>
    <p:sldId id="308" r:id="rId11"/>
    <p:sldId id="309" r:id="rId12"/>
    <p:sldId id="310" r:id="rId13"/>
    <p:sldId id="315" r:id="rId14"/>
    <p:sldId id="318" r:id="rId15"/>
    <p:sldId id="313" r:id="rId16"/>
    <p:sldId id="314" r:id="rId17"/>
    <p:sldId id="311" r:id="rId18"/>
    <p:sldId id="312" r:id="rId19"/>
    <p:sldId id="319" r:id="rId20"/>
    <p:sldId id="326" r:id="rId21"/>
    <p:sldId id="321" r:id="rId22"/>
    <p:sldId id="322" r:id="rId23"/>
    <p:sldId id="323" r:id="rId24"/>
    <p:sldId id="324" r:id="rId25"/>
    <p:sldId id="325" r:id="rId26"/>
    <p:sldId id="305" r:id="rId27"/>
    <p:sldId id="30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0A4AE-6DDD-0CCF-F7F3-AC972025B520}" v="2" dt="2020-11-05T12:02:52.736"/>
    <p1510:client id="{16681184-F4AD-FA2C-333A-BD5B5A78765A}" v="6" dt="2020-11-05T13:46:16.375"/>
    <p1510:client id="{205364A7-7A7F-BCF0-4B1B-294A1E9D1067}" v="55" dt="2020-11-05T13:21:37.374"/>
    <p1510:client id="{3273A0FA-B2CD-6124-6FC9-A6485C8C9F3C}" v="2" dt="2020-10-15T14:28:46.812"/>
    <p1510:client id="{3BB2A00A-DE88-4A8E-5ED3-EA0216DCC3B6}" v="8" dt="2020-09-10T02:04:57.200"/>
    <p1510:client id="{45E624BF-D118-11CC-607A-B31031B32B9D}" v="46" dt="2020-10-15T15:54:50.067"/>
    <p1510:client id="{85205E95-2E8D-48BB-6B51-65B0890FBC9A}" v="340" dt="2020-11-05T14:49:13.457"/>
    <p1510:client id="{913D85D0-23D1-9069-6CDB-E81B968FDA72}" v="8" dt="2020-11-05T14:53:26.734"/>
    <p1510:client id="{A919B049-0F63-45C1-B0D7-37C6F3171B36}" v="212" dt="2020-09-10T14:17:53.328"/>
    <p1510:client id="{D3ACEEBE-FF20-CA4D-E5E2-3DDC1CD3624A}" v="176" dt="2020-11-05T01:22:41.461"/>
    <p1510:client id="{EA371172-5622-448B-F89F-23F28F99657A}" v="157" dt="2020-10-15T15:48:05.8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B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A989EF-0C65-4E0E-89CB-A3013F979EB8}" type="datetimeFigureOut">
              <a:rPr lang="es-BO" smtClean="0"/>
              <a:t>26/11/2020</a:t>
            </a:fld>
            <a:endParaRPr lang="es-B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B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8E05B-78B1-4AE3-9A1B-B0DE356CC2E0}" type="slidenum">
              <a:rPr lang="es-BO" smtClean="0"/>
              <a:t>‹#›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896281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11/26/2020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11/26/2020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11/26/2020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1877705813016020" TargetMode="External"/><Relationship Id="rId2" Type="http://schemas.openxmlformats.org/officeDocument/2006/relationships/hyperlink" Target="http://web.mit.edu/klund/www/papers/UNP_pendulum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opscience.iop.org/article/10.1088/1757-899X/263/5/052007/pdf" TargetMode="External"/><Relationship Id="rId5" Type="http://schemas.openxmlformats.org/officeDocument/2006/relationships/hyperlink" Target="https://ctms.engin.umich.edu/CTMS/index.php?example=InvertedPendulum&amp;section=ControlStateSpace" TargetMode="External"/><Relationship Id="rId4" Type="http://schemas.openxmlformats.org/officeDocument/2006/relationships/hyperlink" Target="https://link.springer.com/article/10.1007%2Fs11633-014-0818-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s-BO" sz="4400">
                <a:solidFill>
                  <a:schemeClr val="tx1"/>
                </a:solidFill>
              </a:rPr>
              <a:t>Péndulo</a:t>
            </a:r>
            <a:br>
              <a:rPr lang="es-BO" sz="4400">
                <a:solidFill>
                  <a:schemeClr val="tx1"/>
                </a:solidFill>
              </a:rPr>
            </a:br>
            <a:r>
              <a:rPr lang="es-BO" sz="4400">
                <a:solidFill>
                  <a:schemeClr val="tx1"/>
                </a:solidFill>
              </a:rPr>
              <a:t>Invertido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s-BO" sz="1600"/>
              <a:t>TERCERA presentación</a:t>
            </a:r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1FDD-5AA8-4BD9-91D8-FF39CCA2B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4611"/>
          </a:xfrm>
        </p:spPr>
        <p:txBody>
          <a:bodyPr/>
          <a:lstStyle/>
          <a:p>
            <a:r>
              <a:rPr lang="en-US"/>
              <a:t>LQR &amp; Wolfram</a:t>
            </a:r>
          </a:p>
        </p:txBody>
      </p:sp>
      <p:pic>
        <p:nvPicPr>
          <p:cNvPr id="3" name="Picture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44E888B5-F98A-4C88-A4D1-388B24AD2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55" y="3018669"/>
            <a:ext cx="2743200" cy="15183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1DFBEE-83E3-49E8-AD8E-21CDB10BE7C7}"/>
              </a:ext>
            </a:extLst>
          </p:cNvPr>
          <p:cNvSpPr txBox="1"/>
          <p:nvPr/>
        </p:nvSpPr>
        <p:spPr>
          <a:xfrm>
            <a:off x="1100253" y="1118839"/>
            <a:ext cx="56889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Espacio de estados a utilizar y matrices de control</a:t>
            </a:r>
          </a:p>
        </p:txBody>
      </p:sp>
      <p:pic>
        <p:nvPicPr>
          <p:cNvPr id="7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40745F4C-EB4B-42B6-B487-C90EA3F00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624" y="2904752"/>
            <a:ext cx="8192217" cy="3304724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E913AC9-A797-4DB7-8246-F8CD06F93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6565" y="2153000"/>
            <a:ext cx="6230470" cy="75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93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1FDD-5AA8-4BD9-91D8-FF39CCA2B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4611"/>
          </a:xfrm>
        </p:spPr>
        <p:txBody>
          <a:bodyPr/>
          <a:lstStyle/>
          <a:p>
            <a:r>
              <a:rPr lang="en-US"/>
              <a:t>LQR &amp; Wolfram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DFBEE-83E3-49E8-AD8E-21CDB10BE7C7}"/>
              </a:ext>
            </a:extLst>
          </p:cNvPr>
          <p:cNvSpPr txBox="1"/>
          <p:nvPr/>
        </p:nvSpPr>
        <p:spPr>
          <a:xfrm>
            <a:off x="1100253" y="1219481"/>
            <a:ext cx="56889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Valores de las ganancias</a:t>
            </a:r>
          </a:p>
        </p:txBody>
      </p:sp>
      <p:pic>
        <p:nvPicPr>
          <p:cNvPr id="4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9B6E923C-ED8A-4F4D-B9D2-29300BB53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60" y="2379239"/>
            <a:ext cx="12965501" cy="197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52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1FDD-5AA8-4BD9-91D8-FF39CCA2B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PID &amp; MATLAB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74E4D40C-DF65-4ADB-82D2-13C4F374A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72" y="2156661"/>
            <a:ext cx="9560867" cy="37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79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1FDD-5AA8-4BD9-91D8-FF39CCA2B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PID &amp; MATLAB</a:t>
            </a:r>
          </a:p>
        </p:txBody>
      </p:sp>
      <p:pic>
        <p:nvPicPr>
          <p:cNvPr id="4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EAD62A-FC3C-49EA-A150-44914DEE4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141" y="2072727"/>
            <a:ext cx="8017823" cy="400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696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29FC3-15C9-4731-A697-F922A0A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SOLIDWORKS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33D6A78-8BC5-4D85-809E-65715BDF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645" y="2053626"/>
            <a:ext cx="7645879" cy="430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74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SIMSCAPE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BE05CF0-A1A9-413E-8A44-9908F4B2F6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4345" y="2108201"/>
            <a:ext cx="8464270" cy="3760891"/>
          </a:xfrm>
        </p:spPr>
      </p:pic>
    </p:spTree>
    <p:extLst>
      <p:ext uri="{BB962C8B-B14F-4D97-AF65-F5344CB8AC3E}">
        <p14:creationId xmlns:p14="http://schemas.microsoft.com/office/powerpoint/2010/main" val="938278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 SISTEMA SIN CONTOL</a:t>
            </a:r>
          </a:p>
        </p:txBody>
      </p:sp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E57B9D-BFC9-4FDE-A80D-097BDA88B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960" y="1966965"/>
            <a:ext cx="8077200" cy="428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244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 DE DATOS DE MATLAB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BCEF6946-6589-43A0-90DE-51269593D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304" y="2046779"/>
            <a:ext cx="5929745" cy="430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84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GRÁFICAS CON PID IMPLEMENTADO</a:t>
            </a:r>
          </a:p>
        </p:txBody>
      </p:sp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22177914-A3A7-4D48-9192-49BA40E01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68" y="1906347"/>
            <a:ext cx="7786437" cy="2564042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AF90687-FFAB-4624-B4AD-3AD4EE022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509" y="4447172"/>
            <a:ext cx="1827798" cy="1903998"/>
          </a:xfrm>
          <a:prstGeom prst="rect">
            <a:avLst/>
          </a:prstGeom>
        </p:spPr>
      </p:pic>
      <p:pic>
        <p:nvPicPr>
          <p:cNvPr id="5" name="Picture 5" descr="Text, letter&#10;&#10;Description automatically generated">
            <a:extLst>
              <a:ext uri="{FF2B5EF4-FFF2-40B4-BE49-F238E27FC236}">
                <a16:creationId xmlns:a16="http://schemas.microsoft.com/office/drawing/2014/main" id="{63A35222-FE74-4DFD-A607-5D9E878A0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954" y="4451434"/>
            <a:ext cx="1829803" cy="1895475"/>
          </a:xfrm>
          <a:prstGeom prst="rect">
            <a:avLst/>
          </a:prstGeom>
        </p:spPr>
      </p:pic>
      <p:pic>
        <p:nvPicPr>
          <p:cNvPr id="6" name="Picture 7" descr="Text&#10;&#10;Description automatically generated">
            <a:extLst>
              <a:ext uri="{FF2B5EF4-FFF2-40B4-BE49-F238E27FC236}">
                <a16:creationId xmlns:a16="http://schemas.microsoft.com/office/drawing/2014/main" id="{2019E142-25D2-45C1-9767-F4C337FF23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2745" y="4448175"/>
            <a:ext cx="1748590" cy="190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367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GRÁFICAS CON LQR IMPLEMENTADO LAB</a:t>
            </a:r>
          </a:p>
        </p:txBody>
      </p:sp>
      <p:pic>
        <p:nvPicPr>
          <p:cNvPr id="7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854972FB-D0B8-4DF3-AAC4-EF7C7E441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935422"/>
            <a:ext cx="7585910" cy="2515917"/>
          </a:xfrm>
          <a:prstGeom prst="rect">
            <a:avLst/>
          </a:prstGeom>
        </p:spPr>
      </p:pic>
      <p:pic>
        <p:nvPicPr>
          <p:cNvPr id="8" name="Picture 8" descr="Text, letter&#10;&#10;Description automatically generated">
            <a:extLst>
              <a:ext uri="{FF2B5EF4-FFF2-40B4-BE49-F238E27FC236}">
                <a16:creationId xmlns:a16="http://schemas.microsoft.com/office/drawing/2014/main" id="{54DD6C29-3786-4F0E-88F0-E899FDFDC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761" y="4451935"/>
            <a:ext cx="1826294" cy="1703973"/>
          </a:xfrm>
          <a:prstGeom prst="rect">
            <a:avLst/>
          </a:prstGeom>
        </p:spPr>
      </p:pic>
      <p:pic>
        <p:nvPicPr>
          <p:cNvPr id="9" name="Picture 9" descr="Text, letter&#10;&#10;Description automatically generated">
            <a:extLst>
              <a:ext uri="{FF2B5EF4-FFF2-40B4-BE49-F238E27FC236}">
                <a16:creationId xmlns:a16="http://schemas.microsoft.com/office/drawing/2014/main" id="{91FCD3BA-ED71-47AB-AE1E-851744A67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401" y="4455193"/>
            <a:ext cx="1669883" cy="1697456"/>
          </a:xfrm>
          <a:prstGeom prst="rect">
            <a:avLst/>
          </a:prstGeom>
        </p:spPr>
      </p:pic>
      <p:pic>
        <p:nvPicPr>
          <p:cNvPr id="10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7F4D9811-45BF-493C-8FCD-B85BD92E8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8286" y="4451434"/>
            <a:ext cx="1817772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BO"/>
              <a:t>Descripción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DD7C-0F06-4078-AF60-5884C6A7E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/>
          <a:lstStyle/>
          <a:p>
            <a:r>
              <a:rPr lang="es-BO"/>
              <a:t>El péndulo invertido es un sistema popular que se utiliza para demostrar la estabilización de un sistema inestable mediante una retroalimentación del mismo.</a:t>
            </a:r>
          </a:p>
          <a:p>
            <a:r>
              <a:rPr lang="es-BO"/>
              <a:t>El sistema consiste en un carrito que va de adelante hacia atrás sobre un eje, en este caso el eje x, generando de esta manera una aceleración que se opone a la aceleración que se genera mediante la gravedad.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7B95CA-B011-40E2-99DD-EFB93F326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3426" y="2774039"/>
            <a:ext cx="2896004" cy="24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854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GRÁFICAS CON LQR IMPLEMENTADO INV</a:t>
            </a:r>
          </a:p>
        </p:txBody>
      </p:sp>
      <p:pic>
        <p:nvPicPr>
          <p:cNvPr id="7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B93F0CF7-3585-4C22-A411-AD323B2B6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68" y="1944460"/>
            <a:ext cx="7816515" cy="2527923"/>
          </a:xfrm>
          <a:prstGeom prst="rect">
            <a:avLst/>
          </a:prstGeom>
        </p:spPr>
      </p:pic>
      <p:pic>
        <p:nvPicPr>
          <p:cNvPr id="8" name="Picture 8" descr="Text, letter&#10;&#10;Description automatically generated">
            <a:extLst>
              <a:ext uri="{FF2B5EF4-FFF2-40B4-BE49-F238E27FC236}">
                <a16:creationId xmlns:a16="http://schemas.microsoft.com/office/drawing/2014/main" id="{E376B721-ADE8-4DAF-9B93-0807FDCCB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240" y="4475246"/>
            <a:ext cx="1831808" cy="1887956"/>
          </a:xfrm>
          <a:prstGeom prst="rect">
            <a:avLst/>
          </a:prstGeom>
        </p:spPr>
      </p:pic>
      <p:pic>
        <p:nvPicPr>
          <p:cNvPr id="9" name="Picture 9" descr="Text, letter&#10;&#10;Description automatically generated">
            <a:extLst>
              <a:ext uri="{FF2B5EF4-FFF2-40B4-BE49-F238E27FC236}">
                <a16:creationId xmlns:a16="http://schemas.microsoft.com/office/drawing/2014/main" id="{37721DF7-317A-4508-A984-68CDE3A5F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036" y="4479508"/>
            <a:ext cx="1957639" cy="1899486"/>
          </a:xfrm>
          <a:prstGeom prst="rect">
            <a:avLst/>
          </a:prstGeom>
        </p:spPr>
      </p:pic>
      <p:pic>
        <p:nvPicPr>
          <p:cNvPr id="10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BFBC1C9E-8E77-4770-A64E-52F78B90A9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7046" y="4480009"/>
            <a:ext cx="2030329" cy="189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74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RESULTADOS</a:t>
            </a:r>
          </a:p>
        </p:txBody>
      </p:sp>
      <p:pic>
        <p:nvPicPr>
          <p:cNvPr id="3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823BEEFF-6A8C-4F16-96EA-72A7C6C44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795" y="2077829"/>
            <a:ext cx="8598568" cy="413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376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0508-1410-40E7-A230-175895B6B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GRÁFICA DE LQR SELECCIONADO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2C8E480-6FE6-49F8-B7DA-E5D37210B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373" y="1968103"/>
            <a:ext cx="8097252" cy="4305425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7C8072D-86A4-46BD-9DE1-8A6D0C979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7315" y="3907005"/>
            <a:ext cx="752475" cy="297281"/>
          </a:xfrm>
          <a:prstGeom prst="rect">
            <a:avLst/>
          </a:prstGeom>
        </p:spPr>
      </p:pic>
      <p:pic>
        <p:nvPicPr>
          <p:cNvPr id="5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7C45E1-B5C6-4847-8767-3155F1708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19" y="3593770"/>
            <a:ext cx="1271278" cy="92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44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BO"/>
              <a:t>Integrantes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DD7C-0F06-4078-AF60-5884C6A7E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BO"/>
              <a:t>Daniel Arturo Bustillos Vila</a:t>
            </a:r>
          </a:p>
          <a:p>
            <a:r>
              <a:rPr lang="es-BO"/>
              <a:t>Fabricio Alejandro Jallaza Maldonado</a:t>
            </a:r>
          </a:p>
          <a:p>
            <a:r>
              <a:rPr lang="es-BO"/>
              <a:t>Sergio Rodrigo Fernandez Testa</a:t>
            </a:r>
          </a:p>
        </p:txBody>
      </p:sp>
    </p:spTree>
    <p:extLst>
      <p:ext uri="{BB962C8B-B14F-4D97-AF65-F5344CB8AC3E}">
        <p14:creationId xmlns:p14="http://schemas.microsoft.com/office/powerpoint/2010/main" val="3207805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BO"/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DD7C-0F06-4078-AF60-5884C6A7E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70000" lnSpcReduction="20000"/>
          </a:bodyPr>
          <a:lstStyle/>
          <a:p>
            <a:r>
              <a:rPr lang="es-BO" b="0" i="0">
                <a:solidFill>
                  <a:srgbClr val="000000"/>
                </a:solidFill>
                <a:effectLst/>
                <a:latin typeface="Open Sans"/>
              </a:rPr>
              <a:t>(2020). Recuperado el 10 de Septiembre de 2020, de http://www.ecorfan.org/bolivia/researchjournals/Tecnologia_e_innovacion/vol3num9/Revista_Tecnologia_e_Innovacion_V3_N9_16_2.pdf</a:t>
            </a:r>
          </a:p>
          <a:p>
            <a:r>
              <a:rPr lang="es-BO">
                <a:solidFill>
                  <a:srgbClr val="000000"/>
                </a:solidFill>
                <a:latin typeface="Open Sans"/>
              </a:rPr>
              <a:t>(2020). Recuperado el 10 de Septiembre de 2020, de </a:t>
            </a:r>
            <a:r>
              <a:rPr lang="es-BO">
                <a:solidFill>
                  <a:srgbClr val="000000"/>
                </a:solidFill>
                <a:latin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http://web.mit.edu/klund/www/papers/UNP_pendulum.pdf</a:t>
            </a:r>
          </a:p>
          <a:p>
            <a:r>
              <a:rPr lang="es-BO">
                <a:solidFill>
                  <a:srgbClr val="000000"/>
                </a:solidFill>
                <a:latin typeface="Open Sans"/>
              </a:rPr>
              <a:t>(2020). Recuperado el 5 de Noviembre de 2020, de</a:t>
            </a:r>
          </a:p>
          <a:p>
            <a:r>
              <a:rPr lang="es-BO">
                <a:solidFill>
                  <a:srgbClr val="000000"/>
                </a:solidFill>
                <a:latin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https://www.sciencedirect.com/science/article/pii/S1877705813016020</a:t>
            </a:r>
            <a:endParaRPr lang="es-BO">
              <a:solidFill>
                <a:srgbClr val="000000"/>
              </a:solidFill>
              <a:latin typeface="Open Sans"/>
            </a:endParaRPr>
          </a:p>
          <a:p>
            <a:r>
              <a:rPr lang="es-BO">
                <a:solidFill>
                  <a:srgbClr val="000000"/>
                </a:solidFill>
                <a:latin typeface="Open Sans"/>
              </a:rPr>
              <a:t>(2020). Recuperado el 5 de Noviembre de 2020, de</a:t>
            </a:r>
          </a:p>
          <a:p>
            <a:r>
              <a:rPr lang="es-BO">
                <a:solidFill>
                  <a:srgbClr val="000000"/>
                </a:solidFill>
                <a:latin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https://link.springer.com/article/10.1007%2Fs11633-014-0818-1</a:t>
            </a:r>
            <a:endParaRPr lang="es-BO">
              <a:solidFill>
                <a:srgbClr val="000000"/>
              </a:solidFill>
              <a:latin typeface="Open Sans"/>
            </a:endParaRPr>
          </a:p>
          <a:p>
            <a:r>
              <a:rPr lang="es-BO">
                <a:solidFill>
                  <a:srgbClr val="000000"/>
                </a:solidFill>
                <a:latin typeface="Open Sans"/>
              </a:rPr>
              <a:t>(2020). Recuperado el 5 de Noviembre de 2020, de</a:t>
            </a:r>
          </a:p>
          <a:p>
            <a:r>
              <a:rPr lang="es-BO">
                <a:solidFill>
                  <a:srgbClr val="000000"/>
                </a:solidFill>
                <a:latin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https://ctms.engin.umich.edu/CTMS/index.php?example=InvertedPendulum&amp;section=ControlStateSpace</a:t>
            </a:r>
            <a:endParaRPr lang="es-BO">
              <a:solidFill>
                <a:srgbClr val="000000"/>
              </a:solidFill>
              <a:latin typeface="Open Sans"/>
            </a:endParaRPr>
          </a:p>
          <a:p>
            <a:r>
              <a:rPr lang="es-BO">
                <a:solidFill>
                  <a:srgbClr val="000000"/>
                </a:solidFill>
                <a:latin typeface="Open Sans"/>
              </a:rPr>
              <a:t>(2020). Recuperado el 5 de Noviembre de 2020, de</a:t>
            </a:r>
          </a:p>
          <a:p>
            <a:r>
              <a:rPr lang="es-BO">
                <a:solidFill>
                  <a:srgbClr val="000000"/>
                </a:solidFill>
                <a:latin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https://iopscience.iop.org/article/10.1088/1757-899X/263/5/052007/pdf</a:t>
            </a:r>
            <a:endParaRPr lang="es-BO">
              <a:solidFill>
                <a:srgbClr val="000000"/>
              </a:solidFill>
              <a:latin typeface="Open Sans"/>
            </a:endParaRPr>
          </a:p>
          <a:p>
            <a:endParaRPr lang="es-BO">
              <a:solidFill>
                <a:srgbClr val="404040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611905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BO"/>
              <a:t>Ecuaciones dinámicas del sistema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108201"/>
                <a:ext cx="4998720" cy="3760891"/>
              </a:xfrm>
            </p:spPr>
            <p:txBody>
              <a:bodyPr>
                <a:normAutofit fontScale="55000" lnSpcReduction="20000"/>
              </a:bodyPr>
              <a:lstStyle/>
              <a:p>
                <a:r>
                  <a:rPr lang="es-AR"/>
                  <a:t>Segunda ley de Newton para el péndulo (sumatoria de torques)</a:t>
                </a:r>
              </a:p>
              <a:p>
                <a14:m>
                  <m:oMath xmlns:m="http://schemas.openxmlformats.org/officeDocument/2006/math">
                    <m:r>
                      <a:rPr lang="es-BO" i="1">
                        <a:latin typeface="Cambria Math" panose="02040503050406030204" pitchFamily="18" charset="0"/>
                      </a:rPr>
                      <m:t>𝐼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s-BO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s-BO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BO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s-BO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s-BO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BO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AR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i="1">
                            <a:latin typeface="Cambria Math" panose="02040503050406030204" pitchFamily="18" charset="0"/>
                          </a:rPr>
                          <m:t>𝑐𝑔</m:t>
                        </m:r>
                      </m:sub>
                    </m:sSub>
                    <m:r>
                      <a:rPr lang="es-BO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BO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endParaRPr lang="es-AR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s-AR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s-A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AR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s-AR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𝑐𝑔</m:t>
                            </m:r>
                          </m:sub>
                        </m:sSub>
                      </m:e>
                    </m:acc>
                    <m:r>
                      <a:rPr lang="es-AR" i="1">
                        <a:latin typeface="Cambria Math" panose="02040503050406030204" pitchFamily="18" charset="0"/>
                      </a:rPr>
                      <m:t>  →  </m:t>
                    </m:r>
                    <m:borderBox>
                      <m:borderBox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borderBoxPr>
                      <m:e>
                        <m:sSub>
                          <m:sSub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s-AR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AR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𝑚𝑙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s-AR" i="1">
                            <a:latin typeface="Cambria Math" panose="02040503050406030204" pitchFamily="18" charset="0"/>
                          </a:rPr>
                          <m:t>𝑐𝑜𝑠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𝑚𝑙</m:t>
                        </m:r>
                        <m:sSup>
                          <m:sSup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es-AR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AR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AR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e>
                    </m:borderBox>
                    <m:r>
                      <a:rPr lang="es-A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/>
                  <a:t>(1)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𝑐𝑔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AR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𝑐𝑔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→  </m:t>
                    </m:r>
                    <m:borderBox>
                      <m:borderBox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borderBoxPr>
                      <m:e>
                        <m:sSub>
                          <m:sSub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(−</m:t>
                        </m:r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es-AR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AR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(−</m:t>
                        </m:r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𝑚𝑔</m:t>
                        </m:r>
                      </m:e>
                    </m:borderBox>
                  </m:oMath>
                </a14:m>
                <a:r>
                  <a:rPr lang="es-AR"/>
                  <a:t> (2)</a:t>
                </a:r>
              </a:p>
              <a:p>
                <a14:m>
                  <m:oMath xmlns:m="http://schemas.openxmlformats.org/officeDocument/2006/math">
                    <m:r>
                      <a:rPr lang="es-BO" i="1">
                        <a:latin typeface="Cambria Math" panose="02040503050406030204" pitchFamily="18" charset="0"/>
                      </a:rPr>
                      <m:t>𝐼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s-BO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(−</m:t>
                        </m:r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es-AR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AR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(−</m:t>
                        </m:r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𝑚𝑔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BO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s-BO" i="1"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AR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AR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𝑚𝑙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s-AR" i="1">
                            <a:latin typeface="Cambria Math" panose="02040503050406030204" pitchFamily="18" charset="0"/>
                          </a:rPr>
                          <m:t>𝑐𝑜𝑠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s-AR" i="1">
                            <a:latin typeface="Cambria Math" panose="02040503050406030204" pitchFamily="18" charset="0"/>
                          </a:rPr>
                          <m:t>𝑚𝑙</m:t>
                        </m:r>
                        <m:sSup>
                          <m:sSup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es-AR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AR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AR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s-AR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e>
                    </m:d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𝑙</m:t>
                    </m:r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BO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s-BO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AR"/>
              </a:p>
              <a:p>
                <a14:m>
                  <m:oMath xmlns:m="http://schemas.openxmlformats.org/officeDocument/2006/math">
                    <m:r>
                      <a:rPr lang="es-BO" i="1">
                        <a:latin typeface="Cambria Math" panose="02040503050406030204" pitchFamily="18" charset="0"/>
                      </a:rPr>
                      <m:t>𝐼</m:t>
                    </m:r>
                    <m:r>
                      <a:rPr lang="es-BO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s-BO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s-AR"/>
              </a:p>
              <a:p>
                <a14:m>
                  <m:oMath xmlns:m="http://schemas.openxmlformats.org/officeDocument/2006/math">
                    <m:borderBox>
                      <m:borderBox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borderBoxPr>
                      <m:e>
                        <m:d>
                          <m:d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𝑚𝑔𝑙</m:t>
                            </m:r>
                          </m:e>
                        </m:d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BO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r>
                          <a:rPr lang="es-BO" i="1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s-BO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s-BO" i="1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s-BO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s-BO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𝑚𝑔</m:t>
                            </m:r>
                            <m:acc>
                              <m:accPr>
                                <m:chr m:val="̈"/>
                                <m:ctrlPr>
                                  <a:rPr lang="es-AR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BO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</m:d>
                        <m:func>
                          <m:funcPr>
                            <m:ctrlPr>
                              <a:rPr lang="es-A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BO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s-BO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e>
                    </m:borderBox>
                  </m:oMath>
                </a14:m>
                <a:r>
                  <a:rPr lang="es-AR"/>
                  <a:t> (3)</a:t>
                </a:r>
              </a:p>
              <a:p>
                <a:endParaRPr lang="es-AR"/>
              </a:p>
              <a:p>
                <a:endParaRPr lang="es-BO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108201"/>
                <a:ext cx="4998720" cy="3760891"/>
              </a:xfrm>
              <a:blipFill>
                <a:blip r:embed="rId2"/>
                <a:stretch>
                  <a:fillRect l="-1585" t="-1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35843CAD-833A-40F7-A61F-23271F771786}"/>
                  </a:ext>
                </a:extLst>
              </p:cNvPr>
              <p:cNvSpPr txBox="1"/>
              <p:nvPr/>
            </p:nvSpPr>
            <p:spPr>
              <a:xfrm>
                <a:off x="6220879" y="2158465"/>
                <a:ext cx="4873841" cy="9870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91440" indent="-91440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</a:pPr>
                <a:r>
                  <a:rPr lang="es-AR" sz="1000" i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Ecuaciones del carro (sumatoria de fuerzas)</a:t>
                </a:r>
              </a:p>
              <a:p>
                <a:pPr marL="91440" indent="-91440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</a:pPr>
                <a:r>
                  <a:rPr lang="es-AR" sz="1000" i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e>
                    </m:nary>
                    <m:r>
                      <a:rPr lang="es-AR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1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→  </m:t>
                    </m:r>
                    <m:r>
                      <a:rPr lang="en-US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1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̈"/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s-AR" sz="1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→ </m:t>
                    </m:r>
                    <m:borderBox>
                      <m:borderBoxPr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borderBoxPr>
                      <m:e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acc>
                          <m:accPr>
                            <m:chr m:val="̈"/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0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borderBox>
                  </m:oMath>
                </a14:m>
                <a:endParaRPr lang="es-AR" sz="1000" i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91440" indent="-91440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</a:pPr>
                <a14:m>
                  <m:oMath xmlns:m="http://schemas.openxmlformats.org/officeDocument/2006/math">
                    <m:borderBox>
                      <m:borderBoxPr>
                        <m:ctrlP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borderBoxPr>
                      <m:e>
                        <m:r>
                          <a:rPr lang="en-US" sz="1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acc>
                          <m:accPr>
                            <m:chr m:val="̈"/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̈"/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𝑚𝑙</m:t>
                        </m:r>
                        <m:acc>
                          <m:accPr>
                            <m:chr m:val="̈"/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𝑐𝑜𝑠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𝑚𝑙</m:t>
                        </m:r>
                        <m:sSup>
                          <m:sSupPr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es-AR" sz="10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s-AR" sz="1000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acc>
                          </m:e>
                          <m:sup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r>
                              <a:rPr lang="es-AR" sz="1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AR" sz="1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borderBox>
                  </m:oMath>
                </a14:m>
                <a:r>
                  <a:rPr lang="es-AR" sz="1000" i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(4)</a:t>
                </a:r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35843CAD-833A-40F7-A61F-23271F7717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0879" y="2158465"/>
                <a:ext cx="4873841" cy="987065"/>
              </a:xfrm>
              <a:prstGeom prst="rect">
                <a:avLst/>
              </a:prstGeom>
              <a:blipFill>
                <a:blip r:embed="rId3"/>
                <a:stretch>
                  <a:fillRect l="-375" t="-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5C2009F9-557B-49AA-B623-0466354EE7F8}"/>
              </a:ext>
            </a:extLst>
          </p:cNvPr>
          <p:cNvSpPr/>
          <p:nvPr/>
        </p:nvSpPr>
        <p:spPr>
          <a:xfrm>
            <a:off x="1176728" y="5230265"/>
            <a:ext cx="2027562" cy="212387"/>
          </a:xfrm>
          <a:prstGeom prst="rect">
            <a:avLst/>
          </a:prstGeom>
          <a:solidFill>
            <a:schemeClr val="tx1">
              <a:lumMod val="95000"/>
              <a:lumOff val="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FB00080-5B4A-4B49-BD62-41BC6DBFBAC3}"/>
              </a:ext>
            </a:extLst>
          </p:cNvPr>
          <p:cNvSpPr/>
          <p:nvPr/>
        </p:nvSpPr>
        <p:spPr>
          <a:xfrm>
            <a:off x="6416582" y="2888078"/>
            <a:ext cx="2327923" cy="174718"/>
          </a:xfrm>
          <a:prstGeom prst="rect">
            <a:avLst/>
          </a:prstGeom>
          <a:solidFill>
            <a:schemeClr val="tx1">
              <a:lumMod val="95000"/>
              <a:lumOff val="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21F6D49-524F-4AA3-A314-08CCDDC04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795" y="3439878"/>
            <a:ext cx="2896004" cy="242921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A4FED5D-3737-47BC-9E80-6DE74CD8E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407" y="3705713"/>
            <a:ext cx="2773920" cy="189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00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7726"/>
            <a:ext cx="10058400" cy="1450757"/>
          </a:xfrm>
        </p:spPr>
        <p:txBody>
          <a:bodyPr/>
          <a:lstStyle/>
          <a:p>
            <a:r>
              <a:rPr lang="es-BO"/>
              <a:t>Linealización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68301" y="1852625"/>
                <a:ext cx="10058400" cy="450378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s-MX"/>
                  <a:t>Para acortar los pasos a realizar en este proyecto se procede con los siguientes pasos: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s-BO"/>
                  <a:t>En la ecuación (3) se iguala el momento de inercia a 0 dado que se encuentra en el punto de operación ideal. 	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BO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s-BO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s-BO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AR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s-AR"/>
                  <a:t>En la ecuación (4) se toma en cuenta los desfases</a:t>
                </a:r>
                <a14:m>
                  <m:oMath xmlns:m="http://schemas.openxmlformats.org/officeDocument/2006/math">
                    <m:r>
                      <a:rPr lang="es-MX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s-A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s-MX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/>
                  <a:t>como mínimos, sustituyendo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s-AR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s-MX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s-AR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s-A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r>
                  <a:rPr lang="es-AR"/>
                  <a:t> y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s-A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s-MX">
                            <a:latin typeface="Cambria Math" panose="02040503050406030204" pitchFamily="18" charset="0"/>
                          </a:rPr>
                          <m:t> </m:t>
                        </m:r>
                        <m:func>
                          <m:funcPr>
                            <m:ctrlPr>
                              <a:rPr lang="es-MX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s-MX" i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func>
                      </m:fName>
                      <m:e>
                        <m:r>
                          <a:rPr lang="es-MX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func>
                    <m:r>
                      <a:rPr lang="es-MX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s-MX" b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s-AR"/>
                  <a:t>De esta manera se obtienen las ecuaciones dinámicas linealizadas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𝑚𝑙</m:t>
                      </m:r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s-AR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𝑚𝑙</m:t>
                      </m:r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AR"/>
              </a:p>
              <a:p>
                <a:pPr marL="0" indent="0">
                  <a:buNone/>
                </a:pPr>
                <a:r>
                  <a:rPr lang="es-AR"/>
                  <a:t>Se relacionan estas ecuaciones para obtener los elementos faltantes del vector de estados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s-MX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AR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es-AR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s-BO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𝑀𝑙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MX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𝑀𝑙</m:t>
                          </m:r>
                        </m:den>
                      </m:f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s-MX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AR"/>
              </a:p>
              <a:p>
                <a:pPr marL="0" indent="0">
                  <a:buNone/>
                </a:pPr>
                <a:endParaRPr lang="es-AR"/>
              </a:p>
              <a:p>
                <a:pPr>
                  <a:buFont typeface="Arial" panose="020B0604020202020204" pitchFamily="34" charset="0"/>
                  <a:buChar char="•"/>
                </a:pPr>
                <a:endParaRPr lang="es-BO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68301" y="1852625"/>
                <a:ext cx="10058400" cy="4503788"/>
              </a:xfrm>
              <a:blipFill>
                <a:blip r:embed="rId2"/>
                <a:stretch>
                  <a:fillRect l="-1152" t="-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856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46F3-FFD1-4EDC-A478-96834004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BO"/>
              <a:t>Espacio de Estado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108201"/>
                <a:ext cx="4998720" cy="376089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BO" i="1" smtClean="0">
                        <a:latin typeface="Cambria Math" panose="02040503050406030204" pitchFamily="18" charset="0"/>
                      </a:rPr>
                      <m:t>𝑔𝑀</m:t>
                    </m:r>
                    <m:r>
                      <a:rPr lang="es-BO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s-BO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s-BO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s-BO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 −</m:t>
                    </m:r>
                    <m:acc>
                      <m:accPr>
                        <m:chr m:val="̈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s-BO" b="0" i="1" smtClean="0">
                        <a:latin typeface="Cambria Math" panose="02040503050406030204" pitchFamily="18" charset="0"/>
                      </a:rPr>
                      <m:t>𝑀𝑙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endParaRPr lang="es-BO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s-BO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endParaRPr lang="es-BO" b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s-BO" b="0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s-BO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acc>
                          <m:accPr>
                            <m:chr m:val="̇"/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s-BO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BO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s-BO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acc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 =</m:t>
                        </m:r>
                        <m:f>
                          <m:f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𝑀𝑙</m:t>
                            </m:r>
                          </m:den>
                        </m:f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sSub>
                          <m:sSub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𝑀𝑙</m:t>
                            </m:r>
                          </m:den>
                        </m:f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</m:oMath>
                </a14:m>
                <a:endParaRPr lang="es-BO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acc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es-BO"/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BO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e>
                    </m:acc>
                    <m:r>
                      <a:rPr lang="es-BO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den>
                    </m:f>
                    <m:r>
                      <a:rPr lang="es-BO" b="0" i="1" smtClean="0">
                        <a:latin typeface="Cambria Math" panose="02040503050406030204" pitchFamily="18" charset="0"/>
                      </a:rPr>
                      <m:t>𝑔</m:t>
                    </m:r>
                    <m:sSub>
                      <m:sSub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BO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BO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den>
                    </m:f>
                    <m:r>
                      <a:rPr lang="es-BO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BO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B9DD7C-0F06-4078-AF60-5884C6A7ED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108201"/>
                <a:ext cx="4998720" cy="3760891"/>
              </a:xfrm>
              <a:blipFill>
                <a:blip r:embed="rId2"/>
                <a:stretch>
                  <a:fillRect l="-2927" t="-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0DF76CFA-D5CE-438A-9EF0-5327470731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26480" y="2108200"/>
                <a:ext cx="4998720" cy="3760891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/>
              </a:bodyPr>
              <a:lstStyle>
                <a:lvl1pPr marL="91440" indent="-91440" algn="l" defTabSz="914400" rtl="0" eaLnBrk="1" latinLnBrk="0" hangingPunct="1">
                  <a:lnSpc>
                    <a:spcPct val="11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1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7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3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3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3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s-BO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s-BO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acc>
                                <m:accPr>
                                  <m:chr m:val="̇"/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mr>
                          <m:mr>
                            <m:e>
                              <m:acc>
                                <m:accPr>
                                  <m:chr m:val="̇"/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mr>
                          <m:mr>
                            <m:e>
                              <m:acc>
                                <m:accPr>
                                  <m:chr m:val="̇"/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mr>
                          <m:mr>
                            <m:e>
                              <m:acc>
                                <m:accPr>
                                  <m:chr m:val="̇"/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mr>
                        </m:m>
                      </m:e>
                    </m:d>
                    <m:r>
                      <a:rPr lang="es-BO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  <m:d>
                                    <m:dPr>
                                      <m:ctrlP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s-BO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𝑀𝑙</m:t>
                                  </m:r>
                                </m:den>
                              </m:f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𝑔𝑚</m:t>
                                  </m:r>
                                </m:num>
                                <m:den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den>
                              </m:f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s-BO" b="0" i="1" smtClean="0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["/>
                        <m:endChr m:val="]"/>
                        <m:ctrlPr>
                          <a:rPr lang="es-BO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s-BO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s-BO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["/>
                        <m:endChr m:val="]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𝑀𝑙</m:t>
                                  </m:r>
                                </m:den>
                              </m:f>
                            </m:e>
                          </m:mr>
                          <m:mr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BO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den>
                              </m:f>
                            </m:e>
                          </m:mr>
                        </m:m>
                      </m:e>
                    </m:d>
                    <m:r>
                      <a:rPr lang="es-BO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BO"/>
              </a:p>
              <a:p>
                <a14:m>
                  <m:oMath xmlns:m="http://schemas.openxmlformats.org/officeDocument/2006/math">
                    <m:r>
                      <a:rPr lang="es-BO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BO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s-B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s-BO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s-BO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s-BO"/>
                  <a:t> </a:t>
                </a:r>
                <a14:m>
                  <m:oMath xmlns:m="http://schemas.openxmlformats.org/officeDocument/2006/math">
                    <m:r>
                      <a:rPr lang="es-BO" i="1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["/>
                        <m:endChr m:val="]"/>
                        <m:ctrlPr>
                          <a:rPr lang="es-BO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s-BO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s-BO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s-BO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s-BO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0DF76CFA-D5CE-438A-9EF0-5327470731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6480" y="2108200"/>
                <a:ext cx="4998720" cy="376089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1146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0635-6AAC-4A34-85B2-3FC28E5E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743" y="460868"/>
            <a:ext cx="10058400" cy="763099"/>
          </a:xfrm>
        </p:spPr>
        <p:txBody>
          <a:bodyPr/>
          <a:lstStyle/>
          <a:p>
            <a:r>
              <a:rPr lang="en-US"/>
              <a:t>Lagrange</a:t>
            </a:r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A9A03CF-AE02-4E26-B42F-47D836C70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368761"/>
            <a:ext cx="9063317" cy="3517848"/>
          </a:xfrm>
          <a:prstGeom prst="rect">
            <a:avLst/>
          </a:prstGeom>
        </p:spPr>
      </p:pic>
      <p:pic>
        <p:nvPicPr>
          <p:cNvPr id="5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8E7512E1-9DBE-4DAE-A904-19505DEF9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205" y="5070410"/>
            <a:ext cx="9619785" cy="98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9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0635-6AAC-4A34-85B2-3FC28E5E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743" y="460868"/>
            <a:ext cx="10058400" cy="763099"/>
          </a:xfrm>
        </p:spPr>
        <p:txBody>
          <a:bodyPr/>
          <a:lstStyle/>
          <a:p>
            <a:r>
              <a:rPr lang="en-US"/>
              <a:t>Lagrange</a:t>
            </a:r>
          </a:p>
        </p:txBody>
      </p:sp>
      <p:pic>
        <p:nvPicPr>
          <p:cNvPr id="3" name="Picture 5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1DD816D7-B68D-4C3C-A04C-D598EAC6E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41" y="1503940"/>
            <a:ext cx="11887200" cy="385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933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0635-6AAC-4A34-85B2-3FC28E5E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743" y="460868"/>
            <a:ext cx="10058400" cy="763099"/>
          </a:xfrm>
        </p:spPr>
        <p:txBody>
          <a:bodyPr/>
          <a:lstStyle/>
          <a:p>
            <a:r>
              <a:rPr lang="en-US"/>
              <a:t>Lagrange</a:t>
            </a:r>
          </a:p>
        </p:txBody>
      </p:sp>
      <p:pic>
        <p:nvPicPr>
          <p:cNvPr id="3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53356AD-C92E-4EA1-BA35-F12930F09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668" y="1551709"/>
            <a:ext cx="10010078" cy="4172752"/>
          </a:xfrm>
          <a:prstGeom prst="rect">
            <a:avLst/>
          </a:prstGeom>
        </p:spPr>
      </p:pic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8DC83A3-0D11-4A78-AD39-A91CA6926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8644" y="2137276"/>
            <a:ext cx="10010077" cy="358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70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1FDD-5AA8-4BD9-91D8-FF39CCA2B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PID &amp; MATLAB</a:t>
            </a:r>
          </a:p>
        </p:txBody>
      </p:sp>
      <p:pic>
        <p:nvPicPr>
          <p:cNvPr id="4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6D91540-D38E-44E6-BD7C-0188C818C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44" y="2373082"/>
            <a:ext cx="7556809" cy="305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7872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f8ea3cf1-34a0-472a-93c9-07698fe6973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68A01AE6E8D248B4960326723BE274" ma:contentTypeVersion="7" ma:contentTypeDescription="Create a new document." ma:contentTypeScope="" ma:versionID="ac88f5076bb339308d7be3bc97e652fe">
  <xsd:schema xmlns:xsd="http://www.w3.org/2001/XMLSchema" xmlns:xs="http://www.w3.org/2001/XMLSchema" xmlns:p="http://schemas.microsoft.com/office/2006/metadata/properties" xmlns:ns3="f8ea3cf1-34a0-472a-93c9-07698fe6973b" xmlns:ns4="13ac5cde-266d-4867-ab0e-4fc4e9ea2a3e" targetNamespace="http://schemas.microsoft.com/office/2006/metadata/properties" ma:root="true" ma:fieldsID="b27f0c90994f67823730dd81a8332344" ns3:_="" ns4:_="">
    <xsd:import namespace="f8ea3cf1-34a0-472a-93c9-07698fe6973b"/>
    <xsd:import namespace="13ac5cde-266d-4867-ab0e-4fc4e9ea2a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ea3cf1-34a0-472a-93c9-07698fe697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ac5cde-266d-4867-ab0e-4fc4e9ea2a3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13ac5cde-266d-4867-ab0e-4fc4e9ea2a3e"/>
    <ds:schemaRef ds:uri="f8ea3cf1-34a0-472a-93c9-07698fe6973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5E97A5-651F-4015-90FD-C9A1FB60FA0E}">
  <ds:schemaRefs>
    <ds:schemaRef ds:uri="13ac5cde-266d-4867-ab0e-4fc4e9ea2a3e"/>
    <ds:schemaRef ds:uri="f8ea3cf1-34a0-472a-93c9-07698fe6973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{64E9044D-8F7E-486E-B72B-CA822E051085}tf22712842_win32</Template>
  <Application>Microsoft Office PowerPoint</Application>
  <PresentationFormat>Widescreen</PresentationFormat>
  <Slides>24</Slides>
  <Notes>0</Notes>
  <HiddenSlides>9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1_RetrospectVTI</vt:lpstr>
      <vt:lpstr>Péndulo Invertido</vt:lpstr>
      <vt:lpstr>Descripción</vt:lpstr>
      <vt:lpstr>Ecuaciones dinámicas del sistema</vt:lpstr>
      <vt:lpstr>Linealización</vt:lpstr>
      <vt:lpstr>Espacio de Estado</vt:lpstr>
      <vt:lpstr>Lagrange</vt:lpstr>
      <vt:lpstr>Lagrange</vt:lpstr>
      <vt:lpstr>Lagrange</vt:lpstr>
      <vt:lpstr>PID &amp; MATLAB</vt:lpstr>
      <vt:lpstr>LQR &amp; Wolfram</vt:lpstr>
      <vt:lpstr>LQR &amp; Wolfram</vt:lpstr>
      <vt:lpstr>PID &amp; MATLAB</vt:lpstr>
      <vt:lpstr>PID &amp; MATLAB</vt:lpstr>
      <vt:lpstr>SOLIDWORKS</vt:lpstr>
      <vt:lpstr>SIMSCAPE</vt:lpstr>
      <vt:lpstr>GRÁFICA SISTEMA SIN CONTOL</vt:lpstr>
      <vt:lpstr>GRÁFICA DE DATOS DE MATLAB</vt:lpstr>
      <vt:lpstr>GRÁFICAS CON PID IMPLEMENTADO</vt:lpstr>
      <vt:lpstr>GRÁFICAS CON LQR IMPLEMENTADO LAB</vt:lpstr>
      <vt:lpstr>GRÁFICAS CON LQR IMPLEMENTADO INV</vt:lpstr>
      <vt:lpstr>RESULTADOS</vt:lpstr>
      <vt:lpstr>GRÁFICA DE LQR SELECCIONADO</vt:lpstr>
      <vt:lpstr>Integrantes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SERGIO RODRIGO FERNANDEZ TESTA</dc:creator>
  <cp:revision>15</cp:revision>
  <dcterms:created xsi:type="dcterms:W3CDTF">2020-09-10T01:03:21Z</dcterms:created>
  <dcterms:modified xsi:type="dcterms:W3CDTF">2020-11-26T15:20:21Z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0x010100C668A01AE6E8D248B4960326723BE274</vt:lpwstr>
  </property>
</Properties>
</file>